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sldIdLst>
    <p:sldId id="277" r:id="rId6"/>
    <p:sldId id="278" r:id="rId7"/>
    <p:sldId id="296" r:id="rId8"/>
    <p:sldId id="280" r:id="rId9"/>
    <p:sldId id="312" r:id="rId10"/>
    <p:sldId id="300" r:id="rId11"/>
    <p:sldId id="311" r:id="rId12"/>
    <p:sldId id="314" r:id="rId13"/>
    <p:sldId id="310" r:id="rId14"/>
    <p:sldId id="313" r:id="rId15"/>
    <p:sldId id="315" r:id="rId16"/>
    <p:sldId id="309" r:id="rId17"/>
    <p:sldId id="298" r:id="rId18"/>
    <p:sldId id="299" r:id="rId19"/>
    <p:sldId id="301" r:id="rId20"/>
    <p:sldId id="302" r:id="rId21"/>
    <p:sldId id="295" r:id="rId22"/>
    <p:sldId id="284" r:id="rId23"/>
    <p:sldId id="286" r:id="rId24"/>
    <p:sldId id="287" r:id="rId25"/>
    <p:sldId id="305" r:id="rId26"/>
    <p:sldId id="307" r:id="rId27"/>
    <p:sldId id="306" r:id="rId28"/>
    <p:sldId id="293" r:id="rId29"/>
    <p:sldId id="294" r:id="rId30"/>
    <p:sldId id="276"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224" y="-28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05/17/2017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59475FA-141D-4A59-BBF9-BE44D84EF8AA}"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92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04800" y="4876800"/>
            <a:ext cx="8534400" cy="954107"/>
          </a:xfrm>
          <a:prstGeom prst="rect">
            <a:avLst/>
          </a:prstGeom>
          <a:noFill/>
          <a:ln w="9525">
            <a:noFill/>
            <a:miter lim="800000"/>
            <a:headEnd/>
            <a:tailEnd/>
          </a:ln>
        </p:spPr>
        <p:txBody>
          <a:bodyPr wrap="square">
            <a:spAutoFit/>
          </a:bodyPr>
          <a:lstStyle/>
          <a:p>
            <a:pPr algn="ctr"/>
            <a:r>
              <a:rPr lang="en-US" sz="2800" b="1" dirty="0"/>
              <a:t>Variance Case Number WVAR17-0002 </a:t>
            </a:r>
            <a:endParaRPr lang="en-US" sz="2800" b="1" dirty="0" smtClean="0"/>
          </a:p>
          <a:p>
            <a:pPr algn="ctr"/>
            <a:r>
              <a:rPr lang="en-US" sz="2800" b="1" dirty="0" smtClean="0"/>
              <a:t>(</a:t>
            </a:r>
            <a:r>
              <a:rPr lang="en-US" sz="2800" b="1" dirty="0"/>
              <a:t>Fisher / </a:t>
            </a:r>
            <a:r>
              <a:rPr lang="en-US" sz="2800" b="1" dirty="0" err="1"/>
              <a:t>Kintz</a:t>
            </a:r>
            <a:r>
              <a:rPr lang="en-US" sz="2800" b="1" dirty="0"/>
              <a:t> Front Yard Setback Reduction)</a:t>
            </a:r>
            <a:endParaRPr lang="en-US" sz="1200" b="1" dirty="0">
              <a:solidFill>
                <a:srgbClr val="D81F2A"/>
              </a:solidFill>
            </a:endParaRPr>
          </a:p>
        </p:txBody>
      </p:sp>
      <p:sp>
        <p:nvSpPr>
          <p:cNvPr id="5125" name="Text Box 5"/>
          <p:cNvSpPr txBox="1">
            <a:spLocks noChangeArrowheads="1"/>
          </p:cNvSpPr>
          <p:nvPr/>
        </p:nvSpPr>
        <p:spPr bwMode="auto">
          <a:xfrm>
            <a:off x="1101965" y="0"/>
            <a:ext cx="7924799" cy="1077218"/>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bg1"/>
                </a:solidFill>
              </a:rPr>
              <a:t>Washoe County Board of Adjustment</a:t>
            </a:r>
          </a:p>
          <a:p>
            <a:pPr algn="ctr"/>
            <a:r>
              <a:rPr lang="en-US" sz="3200" b="1" dirty="0" smtClean="0">
                <a:solidFill>
                  <a:schemeClr val="bg1"/>
                </a:solidFill>
              </a:rPr>
              <a:t>June 1, 2017</a:t>
            </a:r>
            <a:endParaRPr lang="en-US" sz="3200" b="1" dirty="0">
              <a:solidFill>
                <a:schemeClr val="bg1"/>
              </a:solidFill>
            </a:endParaRPr>
          </a:p>
        </p:txBody>
      </p:sp>
      <p:pic>
        <p:nvPicPr>
          <p:cNvPr id="2" name="Picture 2" descr="H:\My Documents\2017 Cases\May_4_17_site_inspections\20170504_1016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2192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5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smtClean="0">
                <a:solidFill>
                  <a:schemeClr val="bg1"/>
                </a:solidFill>
                <a:latin typeface="+mn-lt"/>
                <a:ea typeface="+mn-ea"/>
                <a:cs typeface="+mn-cs"/>
              </a:rPr>
              <a:t>Background</a:t>
            </a:r>
            <a:endParaRPr lang="en-US" sz="4800" dirty="0">
              <a:solidFill>
                <a:schemeClr val="bg1"/>
              </a:solidFill>
              <a:latin typeface="+mn-lt"/>
              <a:ea typeface="+mn-ea"/>
              <a:cs typeface="+mn-cs"/>
            </a:endParaRPr>
          </a:p>
        </p:txBody>
      </p:sp>
      <p:sp>
        <p:nvSpPr>
          <p:cNvPr id="3" name="TextBox 2"/>
          <p:cNvSpPr txBox="1"/>
          <p:nvPr/>
        </p:nvSpPr>
        <p:spPr>
          <a:xfrm>
            <a:off x="152400" y="914400"/>
            <a:ext cx="8839200" cy="5078313"/>
          </a:xfrm>
          <a:prstGeom prst="rect">
            <a:avLst/>
          </a:prstGeom>
          <a:noFill/>
        </p:spPr>
        <p:txBody>
          <a:bodyPr wrap="square" rtlCol="0">
            <a:spAutoFit/>
          </a:bodyPr>
          <a:lstStyle/>
          <a:p>
            <a:pPr algn="just"/>
            <a:r>
              <a:rPr lang="en-US" sz="2700" dirty="0"/>
              <a:t>Nevada Revised Statues limits the power of the Board of Adjustment to grant variances only under particular circumstances. Among those circumstances are: 1) exceptional </a:t>
            </a:r>
            <a:r>
              <a:rPr lang="en-US" sz="2700" b="1" dirty="0"/>
              <a:t>narrowness</a:t>
            </a:r>
            <a:r>
              <a:rPr lang="en-US" sz="2700" dirty="0"/>
              <a:t>, </a:t>
            </a:r>
            <a:r>
              <a:rPr lang="en-US" sz="2700" b="1" dirty="0"/>
              <a:t>shallowness</a:t>
            </a:r>
            <a:r>
              <a:rPr lang="en-US" sz="2700" dirty="0"/>
              <a:t>, or </a:t>
            </a:r>
            <a:r>
              <a:rPr lang="en-US" sz="2700" b="1" dirty="0"/>
              <a:t>shape</a:t>
            </a:r>
            <a:r>
              <a:rPr lang="en-US" sz="2700" dirty="0"/>
              <a:t> of a specific piece of property; or 2) by reason of </a:t>
            </a:r>
            <a:r>
              <a:rPr lang="en-US" sz="2700" b="1" dirty="0"/>
              <a:t>exceptional topographic conditions</a:t>
            </a:r>
            <a:r>
              <a:rPr lang="en-US" sz="2700" dirty="0"/>
              <a:t>; or 3) other </a:t>
            </a:r>
            <a:r>
              <a:rPr lang="en-US" sz="2700" b="1" dirty="0"/>
              <a:t>extraordinary and exceptional situation</a:t>
            </a:r>
            <a:r>
              <a:rPr lang="en-US" sz="2700" dirty="0"/>
              <a:t> or condition of the piece of property. If such a finding of fact can first be made, then the Board must also show that the strict application of the regulation would result in peculiar and exceptional practical difficulties to, or exceptional and undue hardships upon, the owner of the property.</a:t>
            </a:r>
          </a:p>
        </p:txBody>
      </p:sp>
    </p:spTree>
    <p:extLst>
      <p:ext uri="{BB962C8B-B14F-4D97-AF65-F5344CB8AC3E}">
        <p14:creationId xmlns:p14="http://schemas.microsoft.com/office/powerpoint/2010/main" val="401108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smtClean="0">
                <a:solidFill>
                  <a:schemeClr val="bg1"/>
                </a:solidFill>
                <a:latin typeface="+mn-lt"/>
                <a:ea typeface="+mn-ea"/>
                <a:cs typeface="+mn-cs"/>
              </a:rPr>
              <a:t>Background</a:t>
            </a:r>
            <a:endParaRPr lang="en-US" sz="4800" dirty="0">
              <a:solidFill>
                <a:schemeClr val="bg1"/>
              </a:solidFill>
              <a:latin typeface="+mn-lt"/>
              <a:ea typeface="+mn-ea"/>
              <a:cs typeface="+mn-cs"/>
            </a:endParaRPr>
          </a:p>
        </p:txBody>
      </p:sp>
      <p:sp>
        <p:nvSpPr>
          <p:cNvPr id="3" name="TextBox 2"/>
          <p:cNvSpPr txBox="1"/>
          <p:nvPr/>
        </p:nvSpPr>
        <p:spPr>
          <a:xfrm>
            <a:off x="609600" y="1524000"/>
            <a:ext cx="8001000" cy="2554545"/>
          </a:xfrm>
          <a:prstGeom prst="rect">
            <a:avLst/>
          </a:prstGeom>
          <a:noFill/>
        </p:spPr>
        <p:txBody>
          <a:bodyPr wrap="square" rtlCol="0">
            <a:spAutoFit/>
          </a:bodyPr>
          <a:lstStyle/>
          <a:p>
            <a:pPr algn="just"/>
            <a:r>
              <a:rPr lang="en-US" sz="3200" dirty="0"/>
              <a:t>A 3-story, 4-bedroom, 3-bath dwelling of 4,795 square feet, with a 3-car garage, is currently under construction on the subject parcel. The plans approved for that dwelling show compliance with all required yard setbacks.</a:t>
            </a:r>
          </a:p>
        </p:txBody>
      </p:sp>
    </p:spTree>
    <p:extLst>
      <p:ext uri="{BB962C8B-B14F-4D97-AF65-F5344CB8AC3E}">
        <p14:creationId xmlns:p14="http://schemas.microsoft.com/office/powerpoint/2010/main" val="250245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a:solidFill>
                  <a:schemeClr val="bg1"/>
                </a:solidFill>
                <a:latin typeface="+mn-lt"/>
                <a:ea typeface="+mn-ea"/>
                <a:cs typeface="+mn-cs"/>
              </a:rPr>
              <a:t>Analysis</a:t>
            </a:r>
          </a:p>
        </p:txBody>
      </p:sp>
      <p:sp>
        <p:nvSpPr>
          <p:cNvPr id="3" name="TextBox 2"/>
          <p:cNvSpPr txBox="1"/>
          <p:nvPr/>
        </p:nvSpPr>
        <p:spPr>
          <a:xfrm>
            <a:off x="304800" y="990600"/>
            <a:ext cx="8610600" cy="5016758"/>
          </a:xfrm>
          <a:prstGeom prst="rect">
            <a:avLst/>
          </a:prstGeom>
          <a:noFill/>
        </p:spPr>
        <p:txBody>
          <a:bodyPr wrap="square" rtlCol="0">
            <a:spAutoFit/>
          </a:bodyPr>
          <a:lstStyle/>
          <a:p>
            <a:r>
              <a:rPr lang="en-US" sz="3200" b="1" dirty="0"/>
              <a:t>Exceptional Narrowness</a:t>
            </a:r>
            <a:r>
              <a:rPr lang="en-US" sz="3200" dirty="0"/>
              <a:t>: The parcel is located within the Medium Density Suburban (MDS) regulatory zone. The minimum lot size required in that zone is 12,000 square feet. The subject parcel is approximately 16,988 square feet in size. The minimum lot width in that zone is 80 feet. The subject parcel is approximately 140 feet in width at the midpoint of the property. </a:t>
            </a:r>
          </a:p>
          <a:p>
            <a:endParaRPr lang="en-US" sz="3200" dirty="0"/>
          </a:p>
          <a:p>
            <a:r>
              <a:rPr lang="en-US" sz="3200" b="1" dirty="0"/>
              <a:t>The subject parcel is not exceptionally narrow</a:t>
            </a:r>
            <a:r>
              <a:rPr lang="en-US" sz="3200" b="1" dirty="0" smtClean="0"/>
              <a:t>.</a:t>
            </a:r>
            <a:endParaRPr lang="en-US" sz="3200" b="1" dirty="0"/>
          </a:p>
        </p:txBody>
      </p:sp>
    </p:spTree>
    <p:extLst>
      <p:ext uri="{BB962C8B-B14F-4D97-AF65-F5344CB8AC3E}">
        <p14:creationId xmlns:p14="http://schemas.microsoft.com/office/powerpoint/2010/main" val="87605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a:solidFill>
                  <a:schemeClr val="bg1"/>
                </a:solidFill>
                <a:latin typeface="+mn-lt"/>
                <a:ea typeface="+mn-ea"/>
                <a:cs typeface="+mn-cs"/>
              </a:rPr>
              <a:t>Analysis</a:t>
            </a:r>
          </a:p>
        </p:txBody>
      </p:sp>
      <p:sp>
        <p:nvSpPr>
          <p:cNvPr id="3" name="TextBox 2"/>
          <p:cNvSpPr txBox="1"/>
          <p:nvPr/>
        </p:nvSpPr>
        <p:spPr>
          <a:xfrm>
            <a:off x="457200" y="1295400"/>
            <a:ext cx="8305800" cy="2554545"/>
          </a:xfrm>
          <a:prstGeom prst="rect">
            <a:avLst/>
          </a:prstGeom>
          <a:noFill/>
        </p:spPr>
        <p:txBody>
          <a:bodyPr wrap="square" rtlCol="0">
            <a:spAutoFit/>
          </a:bodyPr>
          <a:lstStyle/>
          <a:p>
            <a:pPr algn="just"/>
            <a:r>
              <a:rPr lang="en-US" sz="3200" b="1" dirty="0"/>
              <a:t>Exceptional Shallowness</a:t>
            </a:r>
            <a:r>
              <a:rPr lang="en-US" sz="3200" dirty="0"/>
              <a:t>: The depth of the property from Alden Lane to the Dale Drive is approximately 120 feet.</a:t>
            </a:r>
          </a:p>
          <a:p>
            <a:pPr algn="just"/>
            <a:endParaRPr lang="en-US" sz="3200" dirty="0"/>
          </a:p>
          <a:p>
            <a:pPr algn="just"/>
            <a:r>
              <a:rPr lang="en-US" sz="3200" b="1" dirty="0"/>
              <a:t>The subject parcel is not exceptionally shallow</a:t>
            </a:r>
            <a:r>
              <a:rPr lang="en-US" sz="3200" dirty="0"/>
              <a:t>.</a:t>
            </a:r>
          </a:p>
        </p:txBody>
      </p:sp>
    </p:spTree>
    <p:extLst>
      <p:ext uri="{BB962C8B-B14F-4D97-AF65-F5344CB8AC3E}">
        <p14:creationId xmlns:p14="http://schemas.microsoft.com/office/powerpoint/2010/main" val="38622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a:solidFill>
                  <a:schemeClr val="bg1"/>
                </a:solidFill>
                <a:latin typeface="+mn-lt"/>
                <a:ea typeface="+mn-ea"/>
                <a:cs typeface="+mn-cs"/>
              </a:rPr>
              <a:t>Analysis</a:t>
            </a:r>
          </a:p>
        </p:txBody>
      </p:sp>
      <p:sp>
        <p:nvSpPr>
          <p:cNvPr id="3" name="TextBox 2"/>
          <p:cNvSpPr txBox="1"/>
          <p:nvPr/>
        </p:nvSpPr>
        <p:spPr>
          <a:xfrm>
            <a:off x="228600" y="1143000"/>
            <a:ext cx="8610600" cy="3539430"/>
          </a:xfrm>
          <a:prstGeom prst="rect">
            <a:avLst/>
          </a:prstGeom>
          <a:noFill/>
        </p:spPr>
        <p:txBody>
          <a:bodyPr wrap="square" rtlCol="0">
            <a:spAutoFit/>
          </a:bodyPr>
          <a:lstStyle/>
          <a:p>
            <a:pPr algn="just"/>
            <a:r>
              <a:rPr lang="en-US" sz="2800" b="1" dirty="0"/>
              <a:t>Exceptional Topographic Conditions</a:t>
            </a:r>
            <a:r>
              <a:rPr lang="en-US" sz="2800" dirty="0"/>
              <a:t>: The subject parcel is </a:t>
            </a:r>
            <a:r>
              <a:rPr lang="en-US" sz="2800" dirty="0" smtClean="0"/>
              <a:t>sloped at approximately  </a:t>
            </a:r>
            <a:r>
              <a:rPr lang="en-US" sz="2800" dirty="0"/>
              <a:t>about 31%. </a:t>
            </a:r>
            <a:r>
              <a:rPr lang="en-US" sz="2800" dirty="0" smtClean="0"/>
              <a:t>Sloped lots </a:t>
            </a:r>
            <a:r>
              <a:rPr lang="en-US" sz="2800" dirty="0"/>
              <a:t>are </a:t>
            </a:r>
            <a:r>
              <a:rPr lang="en-US" sz="2800" dirty="0" smtClean="0"/>
              <a:t>common </a:t>
            </a:r>
            <a:r>
              <a:rPr lang="en-US" sz="2800" dirty="0"/>
              <a:t>in the Tahoe Area Plan, and by themselves are not exceptional</a:t>
            </a:r>
            <a:r>
              <a:rPr lang="en-US" sz="2800" dirty="0" smtClean="0"/>
              <a:t>. There </a:t>
            </a:r>
            <a:r>
              <a:rPr lang="en-US" sz="2800" dirty="0"/>
              <a:t>were no constraints prohibiting the applicant from designing a covered entry way within the required setbacks</a:t>
            </a:r>
            <a:r>
              <a:rPr lang="en-US" sz="2800" dirty="0" smtClean="0"/>
              <a:t>.</a:t>
            </a:r>
            <a:endParaRPr lang="en-US" sz="2800" dirty="0"/>
          </a:p>
          <a:p>
            <a:endParaRPr lang="en-US" sz="2800" dirty="0"/>
          </a:p>
          <a:p>
            <a:r>
              <a:rPr lang="en-US" sz="2800" b="1" dirty="0"/>
              <a:t>The topography of the subject parcel is not exceptional.</a:t>
            </a:r>
          </a:p>
        </p:txBody>
      </p:sp>
    </p:spTree>
    <p:extLst>
      <p:ext uri="{BB962C8B-B14F-4D97-AF65-F5344CB8AC3E}">
        <p14:creationId xmlns:p14="http://schemas.microsoft.com/office/powerpoint/2010/main" val="128726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a:solidFill>
                  <a:schemeClr val="bg1"/>
                </a:solidFill>
                <a:latin typeface="+mn-lt"/>
                <a:ea typeface="+mn-ea"/>
                <a:cs typeface="+mn-cs"/>
              </a:rPr>
              <a:t>Analysis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066800"/>
            <a:ext cx="7054850" cy="462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59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smtClean="0">
                <a:solidFill>
                  <a:schemeClr val="bg1"/>
                </a:solidFill>
                <a:latin typeface="+mn-lt"/>
                <a:ea typeface="+mn-ea"/>
                <a:cs typeface="+mn-cs"/>
              </a:rPr>
              <a:t>Variance</a:t>
            </a:r>
            <a:endParaRPr lang="en-US" sz="4800" dirty="0">
              <a:solidFill>
                <a:schemeClr val="bg1"/>
              </a:solidFill>
              <a:latin typeface="+mn-lt"/>
              <a:ea typeface="+mn-ea"/>
              <a:cs typeface="+mn-cs"/>
            </a:endParaRPr>
          </a:p>
        </p:txBody>
      </p:sp>
      <p:sp>
        <p:nvSpPr>
          <p:cNvPr id="3" name="Content Placeholder 2"/>
          <p:cNvSpPr>
            <a:spLocks noGrp="1"/>
          </p:cNvSpPr>
          <p:nvPr>
            <p:ph idx="1"/>
          </p:nvPr>
        </p:nvSpPr>
        <p:spPr>
          <a:xfrm>
            <a:off x="152400" y="1066800"/>
            <a:ext cx="8915400" cy="4114800"/>
          </a:xfrm>
        </p:spPr>
        <p:txBody>
          <a:bodyPr>
            <a:noAutofit/>
          </a:bodyPr>
          <a:lstStyle/>
          <a:p>
            <a:pPr marL="0" indent="0" algn="just">
              <a:buNone/>
            </a:pPr>
            <a:r>
              <a:rPr lang="en-US" sz="1800" dirty="0"/>
              <a:t>Other Extraordinary and Exceptional Situation or Condition of the Piece of Property</a:t>
            </a:r>
            <a:r>
              <a:rPr lang="en-US" sz="1800" b="0" dirty="0"/>
              <a:t>: </a:t>
            </a:r>
            <a:endParaRPr lang="en-US" sz="1800" b="0" dirty="0" smtClean="0"/>
          </a:p>
          <a:p>
            <a:pPr marL="0" indent="0" algn="just">
              <a:buNone/>
            </a:pPr>
            <a:endParaRPr lang="en-US" sz="1000" b="0" dirty="0"/>
          </a:p>
          <a:p>
            <a:pPr marL="0" indent="0" algn="just">
              <a:buNone/>
            </a:pPr>
            <a:r>
              <a:rPr lang="en-US" sz="1800" b="0" dirty="0" smtClean="0"/>
              <a:t>The applicant</a:t>
            </a:r>
            <a:r>
              <a:rPr lang="en-US" sz="1800" b="0" dirty="0"/>
              <a:t>, “…tried many different design ideas none of which made practical or aesthetic sense given the height and other TRPA restrictions we had to comply with.” </a:t>
            </a:r>
            <a:endParaRPr lang="en-US" sz="1800" b="0" dirty="0" smtClean="0"/>
          </a:p>
          <a:p>
            <a:pPr marL="0" indent="0" algn="just">
              <a:buNone/>
            </a:pPr>
            <a:endParaRPr lang="en-US" sz="1000" b="0" dirty="0" smtClean="0"/>
          </a:p>
          <a:p>
            <a:pPr marL="0" indent="0" algn="just">
              <a:buNone/>
            </a:pPr>
            <a:r>
              <a:rPr lang="en-US" sz="1800" b="0" dirty="0" smtClean="0"/>
              <a:t>TRPA Height restrictions </a:t>
            </a:r>
            <a:r>
              <a:rPr lang="en-US" sz="1800" b="0" dirty="0"/>
              <a:t>are consistent throughout the Tahoe Basin and are, therefore neither extraordinary or exceptional. </a:t>
            </a:r>
            <a:endParaRPr lang="en-US" sz="1800" b="0" dirty="0" smtClean="0"/>
          </a:p>
          <a:p>
            <a:pPr marL="0" indent="0" algn="just">
              <a:buNone/>
            </a:pPr>
            <a:endParaRPr lang="en-US" sz="1000" b="0" dirty="0"/>
          </a:p>
          <a:p>
            <a:pPr marL="0" indent="0" algn="just">
              <a:buNone/>
            </a:pPr>
            <a:r>
              <a:rPr lang="en-US" sz="1800" b="0" dirty="0" smtClean="0"/>
              <a:t>“Aesthetic </a:t>
            </a:r>
            <a:r>
              <a:rPr lang="en-US" sz="1800" b="0" dirty="0"/>
              <a:t>sense” is not a condition of the parcel of land and, therefore, does not create an Extraordinary and Exceptional Situation or Condition. </a:t>
            </a:r>
            <a:endParaRPr lang="en-US" sz="1800" b="0" dirty="0" smtClean="0"/>
          </a:p>
          <a:p>
            <a:pPr marL="0" indent="0" algn="just">
              <a:buNone/>
            </a:pPr>
            <a:endParaRPr lang="en-US" sz="1000" b="0" dirty="0"/>
          </a:p>
          <a:p>
            <a:pPr marL="0" indent="0" algn="just">
              <a:buNone/>
            </a:pPr>
            <a:r>
              <a:rPr lang="en-US" sz="1800" b="0" dirty="0" smtClean="0"/>
              <a:t>The </a:t>
            </a:r>
            <a:r>
              <a:rPr lang="en-US" sz="1800" b="0" dirty="0"/>
              <a:t>“practicality” of the plan requiring a variance is called into question when one considers that the applicant has approved construction plans for a dwelling on the parcel, that conforms with all required setbacks.</a:t>
            </a:r>
          </a:p>
          <a:p>
            <a:pPr marL="0" indent="0" algn="just">
              <a:buNone/>
            </a:pPr>
            <a:endParaRPr lang="en-US" sz="1000" b="0" dirty="0"/>
          </a:p>
          <a:p>
            <a:pPr marL="0" indent="0" algn="just">
              <a:buNone/>
            </a:pPr>
            <a:r>
              <a:rPr lang="en-US" sz="1800" dirty="0"/>
              <a:t>There is no extraordinary and exceptional situation or condition on this piece of property</a:t>
            </a:r>
            <a:r>
              <a:rPr lang="en-US" sz="1800" b="0" dirty="0" smtClean="0"/>
              <a:t>.</a:t>
            </a:r>
            <a:endParaRPr lang="en-US" sz="1800" b="0" dirty="0"/>
          </a:p>
        </p:txBody>
      </p:sp>
    </p:spTree>
    <p:extLst>
      <p:ext uri="{BB962C8B-B14F-4D97-AF65-F5344CB8AC3E}">
        <p14:creationId xmlns:p14="http://schemas.microsoft.com/office/powerpoint/2010/main" val="393709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34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itle 1"/>
          <p:cNvSpPr txBox="1">
            <a:spLocks/>
          </p:cNvSpPr>
          <p:nvPr/>
        </p:nvSpPr>
        <p:spPr>
          <a:xfrm>
            <a:off x="4724400" y="990600"/>
            <a:ext cx="4648200" cy="838200"/>
          </a:xfrm>
          <a:prstGeom prst="rect">
            <a:avLst/>
          </a:prstGeom>
        </p:spPr>
        <p:txBody>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r>
              <a:rPr lang="en-US" sz="4800" dirty="0" smtClean="0">
                <a:solidFill>
                  <a:schemeClr val="tx1"/>
                </a:solidFill>
                <a:latin typeface="+mn-lt"/>
                <a:ea typeface="+mn-ea"/>
                <a:cs typeface="+mn-cs"/>
              </a:rPr>
              <a:t>Public </a:t>
            </a:r>
          </a:p>
          <a:p>
            <a:r>
              <a:rPr lang="en-US" sz="4800" dirty="0" smtClean="0">
                <a:solidFill>
                  <a:schemeClr val="tx1"/>
                </a:solidFill>
                <a:latin typeface="+mn-lt"/>
                <a:ea typeface="+mn-ea"/>
                <a:cs typeface="+mn-cs"/>
              </a:rPr>
              <a:t>Notice</a:t>
            </a:r>
            <a:endParaRPr lang="en-US" sz="4800" dirty="0">
              <a:solidFill>
                <a:schemeClr val="tx1"/>
              </a:solidFill>
              <a:latin typeface="+mn-lt"/>
              <a:ea typeface="+mn-ea"/>
              <a:cs typeface="+mn-cs"/>
            </a:endParaRPr>
          </a:p>
        </p:txBody>
      </p:sp>
      <p:pic>
        <p:nvPicPr>
          <p:cNvPr id="2050" name="Picture 2" descr="H:\My Documents\2017 Cases\2017_Variances\WPVAR17-0002_Kintz\WPVAR17-0002_Notice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5029200" cy="650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6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467600" cy="838200"/>
          </a:xfrm>
        </p:spPr>
        <p:txBody>
          <a:bodyPr/>
          <a:lstStyle/>
          <a:p>
            <a:r>
              <a:rPr lang="en-US" sz="4800" dirty="0">
                <a:solidFill>
                  <a:schemeClr val="bg1"/>
                </a:solidFill>
                <a:latin typeface="+mn-lt"/>
                <a:ea typeface="+mn-ea"/>
                <a:cs typeface="+mn-cs"/>
              </a:rPr>
              <a:t>Conditions of Approval</a:t>
            </a:r>
          </a:p>
        </p:txBody>
      </p:sp>
      <p:sp>
        <p:nvSpPr>
          <p:cNvPr id="3" name="Content Placeholder 2"/>
          <p:cNvSpPr>
            <a:spLocks noGrp="1"/>
          </p:cNvSpPr>
          <p:nvPr>
            <p:ph idx="1"/>
          </p:nvPr>
        </p:nvSpPr>
        <p:spPr/>
        <p:txBody>
          <a:bodyPr/>
          <a:lstStyle/>
          <a:p>
            <a:r>
              <a:rPr lang="en-US" dirty="0" smtClean="0"/>
              <a:t>Are not included with this report as denial is recommended.</a:t>
            </a:r>
            <a:endParaRPr lang="en-US" dirty="0"/>
          </a:p>
        </p:txBody>
      </p:sp>
    </p:spTree>
    <p:extLst>
      <p:ext uri="{BB962C8B-B14F-4D97-AF65-F5344CB8AC3E}">
        <p14:creationId xmlns:p14="http://schemas.microsoft.com/office/powerpoint/2010/main" val="218732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905000" y="0"/>
            <a:ext cx="55626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dirty="0">
                <a:solidFill>
                  <a:schemeClr val="bg1"/>
                </a:solidFill>
              </a:rPr>
              <a:t>Variance Findings</a:t>
            </a: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1752600"/>
            <a:ext cx="890968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0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76200"/>
            <a:ext cx="6096000" cy="792162"/>
          </a:xfrm>
        </p:spPr>
        <p:txBody>
          <a:bodyPr/>
          <a:lstStyle/>
          <a:p>
            <a:r>
              <a:rPr lang="en-US" sz="4800" dirty="0">
                <a:solidFill>
                  <a:schemeClr val="bg1"/>
                </a:solidFill>
              </a:rPr>
              <a:t>Case Description</a:t>
            </a:r>
            <a:endParaRPr lang="en-US" sz="4800" dirty="0">
              <a:solidFill>
                <a:schemeClr val="bg1"/>
              </a:solidFill>
              <a:latin typeface="+mn-lt"/>
              <a:ea typeface="+mn-ea"/>
              <a:cs typeface="+mn-cs"/>
            </a:endParaRPr>
          </a:p>
        </p:txBody>
      </p:sp>
      <p:sp>
        <p:nvSpPr>
          <p:cNvPr id="2" name="TextBox 1"/>
          <p:cNvSpPr txBox="1"/>
          <p:nvPr/>
        </p:nvSpPr>
        <p:spPr>
          <a:xfrm>
            <a:off x="304800" y="1219200"/>
            <a:ext cx="8458200" cy="369332"/>
          </a:xfrm>
          <a:prstGeom prst="rect">
            <a:avLst/>
          </a:prstGeom>
          <a:noFill/>
        </p:spPr>
        <p:txBody>
          <a:bodyPr wrap="square" rtlCol="0">
            <a:spAutoFit/>
          </a:bodyPr>
          <a:lstStyle/>
          <a:p>
            <a:endParaRPr lang="en-US" dirty="0"/>
          </a:p>
        </p:txBody>
      </p:sp>
      <p:sp>
        <p:nvSpPr>
          <p:cNvPr id="3" name="TextBox 2"/>
          <p:cNvSpPr txBox="1"/>
          <p:nvPr/>
        </p:nvSpPr>
        <p:spPr>
          <a:xfrm>
            <a:off x="76200" y="1052185"/>
            <a:ext cx="8991600" cy="4662815"/>
          </a:xfrm>
          <a:prstGeom prst="rect">
            <a:avLst/>
          </a:prstGeom>
          <a:noFill/>
        </p:spPr>
        <p:txBody>
          <a:bodyPr wrap="square" rtlCol="0">
            <a:spAutoFit/>
          </a:bodyPr>
          <a:lstStyle/>
          <a:p>
            <a:pPr algn="just"/>
            <a:r>
              <a:rPr lang="en-US" sz="2700" dirty="0"/>
              <a:t>For possible action, hearing, and discussion to approve a variance to reduce the required front yard setback from 20 feet to 10 feet 2 inches for expansion of a dwelling that is currently permitted and under construction (the total encroachment, including the overhang, is proposed to be 9 feet 10 inches). The proposed encroachment into the front yard setback includes a cover for the front porch with a depth of 7 feet 10 inches and an additional 2 feet of roof eave overhang within the front yard setback. The variance request also includes a reduction in the front yard setback from 20 feet to 19 feet 6 inches for a “decorative truss” at the front of the garage.</a:t>
            </a:r>
          </a:p>
        </p:txBody>
      </p:sp>
    </p:spTree>
    <p:extLst>
      <p:ext uri="{BB962C8B-B14F-4D97-AF65-F5344CB8AC3E}">
        <p14:creationId xmlns:p14="http://schemas.microsoft.com/office/powerpoint/2010/main" val="226956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19200" y="76200"/>
            <a:ext cx="7772400" cy="838200"/>
          </a:xfrm>
        </p:spPr>
        <p:txBody>
          <a:bodyPr/>
          <a:lstStyle/>
          <a:p>
            <a:r>
              <a:rPr lang="en-US" sz="4800" dirty="0">
                <a:solidFill>
                  <a:schemeClr val="bg1"/>
                </a:solidFill>
                <a:latin typeface="+mn-lt"/>
                <a:ea typeface="+mn-ea"/>
                <a:cs typeface="+mn-cs"/>
              </a:rPr>
              <a:t>Variance Findings (continued)</a:t>
            </a: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2057400"/>
            <a:ext cx="878606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3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19200" y="76200"/>
            <a:ext cx="7772400" cy="838200"/>
          </a:xfrm>
        </p:spPr>
        <p:txBody>
          <a:bodyPr/>
          <a:lstStyle/>
          <a:p>
            <a:r>
              <a:rPr lang="en-US" sz="4800" dirty="0">
                <a:solidFill>
                  <a:schemeClr val="bg1"/>
                </a:solidFill>
                <a:latin typeface="+mn-lt"/>
                <a:ea typeface="+mn-ea"/>
                <a:cs typeface="+mn-cs"/>
              </a:rPr>
              <a:t>Variance Findings (continued)</a:t>
            </a: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2057400"/>
            <a:ext cx="885190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66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19200" y="76200"/>
            <a:ext cx="7772400" cy="838200"/>
          </a:xfrm>
        </p:spPr>
        <p:txBody>
          <a:bodyPr/>
          <a:lstStyle/>
          <a:p>
            <a:r>
              <a:rPr lang="en-US" sz="4800" dirty="0">
                <a:solidFill>
                  <a:schemeClr val="bg1"/>
                </a:solidFill>
                <a:latin typeface="+mn-lt"/>
                <a:ea typeface="+mn-ea"/>
                <a:cs typeface="+mn-cs"/>
              </a:rPr>
              <a:t>Variance Findings (continued)</a:t>
            </a: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7054" y="2743200"/>
            <a:ext cx="892830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9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19200" y="76200"/>
            <a:ext cx="7772400" cy="838200"/>
          </a:xfrm>
        </p:spPr>
        <p:txBody>
          <a:bodyPr/>
          <a:lstStyle/>
          <a:p>
            <a:r>
              <a:rPr lang="en-US" sz="4800" dirty="0">
                <a:solidFill>
                  <a:schemeClr val="bg1"/>
                </a:solidFill>
                <a:latin typeface="+mn-lt"/>
                <a:ea typeface="+mn-ea"/>
                <a:cs typeface="+mn-cs"/>
              </a:rPr>
              <a:t>Variance Findings (continued)</a:t>
            </a: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2743200"/>
            <a:ext cx="8850063"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9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36663" y="76200"/>
            <a:ext cx="7742238" cy="684212"/>
          </a:xfrm>
        </p:spPr>
        <p:txBody>
          <a:bodyPr/>
          <a:lstStyle/>
          <a:p>
            <a:r>
              <a:rPr lang="en-US" dirty="0">
                <a:solidFill>
                  <a:schemeClr val="bg1"/>
                </a:solidFill>
                <a:latin typeface="+mn-lt"/>
                <a:ea typeface="+mn-ea"/>
                <a:cs typeface="+mn-cs"/>
              </a:rPr>
              <a:t>Recommendation</a:t>
            </a:r>
          </a:p>
        </p:txBody>
      </p:sp>
      <p:sp>
        <p:nvSpPr>
          <p:cNvPr id="7" name="Text Box 6"/>
          <p:cNvSpPr txBox="1">
            <a:spLocks noChangeArrowheads="1"/>
          </p:cNvSpPr>
          <p:nvPr/>
        </p:nvSpPr>
        <p:spPr bwMode="auto">
          <a:xfrm>
            <a:off x="152400" y="990600"/>
            <a:ext cx="8763000" cy="5016758"/>
          </a:xfrm>
          <a:prstGeom prst="rect">
            <a:avLst/>
          </a:prstGeom>
          <a:noFill/>
          <a:ln w="9525">
            <a:noFill/>
            <a:miter lim="800000"/>
            <a:headEnd/>
            <a:tailEnd/>
          </a:ln>
          <a:effectLst/>
        </p:spPr>
        <p:txBody>
          <a:bodyPr wrap="square">
            <a:spAutoFit/>
          </a:bodyPr>
          <a:lstStyle/>
          <a:p>
            <a:pPr algn="just">
              <a:spcBef>
                <a:spcPct val="50000"/>
              </a:spcBef>
            </a:pPr>
            <a:r>
              <a:rPr lang="en-US" sz="4000" dirty="0"/>
              <a:t>Staff has been unable to identify any special circumstances applicable to the piece of property that would allow support of approval of the variance request.  Therefore, after a thorough analysis and review, Variance Case Number WPVAR17-0002 is being recommended for denial. </a:t>
            </a:r>
            <a:endParaRPr lang="en-US" sz="4000" dirty="0">
              <a:solidFill>
                <a:schemeClr val="accent2"/>
              </a:solidFill>
            </a:endParaRPr>
          </a:p>
        </p:txBody>
      </p:sp>
    </p:spTree>
    <p:extLst>
      <p:ext uri="{BB962C8B-B14F-4D97-AF65-F5344CB8AC3E}">
        <p14:creationId xmlns:p14="http://schemas.microsoft.com/office/powerpoint/2010/main" val="10550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676400" y="110481"/>
            <a:ext cx="6514583" cy="7391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a:solidFill>
                  <a:schemeClr val="bg1"/>
                </a:solidFill>
                <a:effectLst>
                  <a:outerShdw blurRad="88900" dist="190500" dir="8100000" algn="tr" rotWithShape="0">
                    <a:prstClr val="black">
                      <a:alpha val="90000"/>
                    </a:prstClr>
                  </a:outerShdw>
                </a:effectLst>
              </a:rPr>
              <a:t>Possible Motion</a:t>
            </a:r>
          </a:p>
        </p:txBody>
      </p:sp>
      <p:sp>
        <p:nvSpPr>
          <p:cNvPr id="7" name="Rectangle 3"/>
          <p:cNvSpPr txBox="1">
            <a:spLocks noChangeArrowheads="1"/>
          </p:cNvSpPr>
          <p:nvPr/>
        </p:nvSpPr>
        <p:spPr bwMode="auto">
          <a:xfrm>
            <a:off x="381000" y="1143000"/>
            <a:ext cx="8305800" cy="4540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eaLnBrk="0" fontAlgn="base" hangingPunct="0">
              <a:spcBef>
                <a:spcPct val="0"/>
              </a:spcBef>
              <a:spcAft>
                <a:spcPct val="0"/>
              </a:spcAft>
              <a:defRPr/>
            </a:pPr>
            <a:r>
              <a:rPr lang="en-US" sz="3200" dirty="0"/>
              <a:t>I move that, after giving reasoned consideration to the information contained in the staff report and information received during the public hearing, the Washoe County Board of Adjustment deny Variance Case Number WPVAR17-0002 for Michael Fisher and Susanna </a:t>
            </a:r>
            <a:r>
              <a:rPr lang="en-US" sz="3200" dirty="0" err="1"/>
              <a:t>Kintz</a:t>
            </a:r>
            <a:r>
              <a:rPr lang="en-US" sz="3200"/>
              <a:t>, being unable to make findings 1, 2 and 3 in accordance with Washoe County Development Code </a:t>
            </a:r>
            <a:r>
              <a:rPr lang="en-US" sz="3200"/>
              <a:t>Section </a:t>
            </a:r>
            <a:r>
              <a:rPr lang="en-US" sz="3200" smtClean="0"/>
              <a:t>110.804.25.</a:t>
            </a:r>
            <a:endParaRPr kumimoji="0" lang="en-US" sz="3200" b="0" i="0" u="none" strike="noStrike" kern="0" cap="none" spc="0" normalizeH="0" baseline="0" noProof="0" dirty="0">
              <a:ln>
                <a:noFill/>
              </a:ln>
              <a:solidFill>
                <a:srgbClr val="467BB4"/>
              </a:solidFill>
              <a:effectLst/>
              <a:uLnTx/>
              <a:uFillTx/>
              <a:latin typeface="+mn-lt"/>
              <a:ea typeface="+mn-ea"/>
              <a:cs typeface="+mn-cs"/>
            </a:endParaRPr>
          </a:p>
        </p:txBody>
      </p:sp>
    </p:spTree>
    <p:extLst>
      <p:ext uri="{BB962C8B-B14F-4D97-AF65-F5344CB8AC3E}">
        <p14:creationId xmlns:p14="http://schemas.microsoft.com/office/powerpoint/2010/main" val="33876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2590800"/>
            <a:ext cx="3810000" cy="923330"/>
          </a:xfrm>
          <a:prstGeom prst="rect">
            <a:avLst/>
          </a:prstGeom>
          <a:noFill/>
        </p:spPr>
        <p:txBody>
          <a:bodyPr wrap="square" rtlCol="0">
            <a:spAutoFit/>
          </a:bodyPr>
          <a:lstStyle/>
          <a:p>
            <a:pPr algn="ctr"/>
            <a:r>
              <a:rPr lang="en-US" sz="5400" dirty="0" smtClean="0"/>
              <a:t>Questions?</a:t>
            </a:r>
            <a:endParaRPr lang="en-US" sz="5400" dirty="0"/>
          </a:p>
        </p:txBody>
      </p:sp>
    </p:spTree>
    <p:extLst>
      <p:ext uri="{BB962C8B-B14F-4D97-AF65-F5344CB8AC3E}">
        <p14:creationId xmlns:p14="http://schemas.microsoft.com/office/powerpoint/2010/main" val="19496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143000"/>
            <a:ext cx="3581400" cy="792162"/>
          </a:xfrm>
        </p:spPr>
        <p:txBody>
          <a:bodyPr/>
          <a:lstStyle/>
          <a:p>
            <a:pPr algn="l" eaLnBrk="1" hangingPunct="1"/>
            <a:r>
              <a:rPr lang="en-US" sz="4800" dirty="0" smtClean="0">
                <a:solidFill>
                  <a:schemeClr val="tx1"/>
                </a:solidFill>
                <a:latin typeface="+mn-lt"/>
                <a:ea typeface="+mn-ea"/>
                <a:cs typeface="+mn-cs"/>
              </a:rPr>
              <a:t>Vicinity</a:t>
            </a:r>
            <a:br>
              <a:rPr lang="en-US" sz="4800" dirty="0" smtClean="0">
                <a:solidFill>
                  <a:schemeClr val="tx1"/>
                </a:solidFill>
                <a:latin typeface="+mn-lt"/>
                <a:ea typeface="+mn-ea"/>
                <a:cs typeface="+mn-cs"/>
              </a:rPr>
            </a:br>
            <a:r>
              <a:rPr lang="en-US" sz="4800" dirty="0" smtClean="0">
                <a:solidFill>
                  <a:schemeClr val="tx1"/>
                </a:solidFill>
                <a:latin typeface="+mn-lt"/>
                <a:ea typeface="+mn-ea"/>
                <a:cs typeface="+mn-cs"/>
              </a:rPr>
              <a:t> </a:t>
            </a:r>
            <a:r>
              <a:rPr lang="en-US" sz="4800" dirty="0">
                <a:solidFill>
                  <a:schemeClr val="tx1"/>
                </a:solidFill>
                <a:latin typeface="+mn-lt"/>
                <a:ea typeface="+mn-ea"/>
                <a:cs typeface="+mn-cs"/>
              </a:rPr>
              <a:t>Map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42875"/>
            <a:ext cx="5078533" cy="657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09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2085975" cy="838200"/>
          </a:xfrm>
        </p:spPr>
        <p:txBody>
          <a:bodyPr/>
          <a:lstStyle/>
          <a:p>
            <a:pPr algn="l"/>
            <a:r>
              <a:rPr lang="en-US" sz="4800" dirty="0" smtClean="0">
                <a:solidFill>
                  <a:schemeClr val="tx1"/>
                </a:solidFill>
                <a:latin typeface="+mn-lt"/>
                <a:ea typeface="+mn-ea"/>
                <a:cs typeface="+mn-cs"/>
              </a:rPr>
              <a:t>Site </a:t>
            </a:r>
            <a:br>
              <a:rPr lang="en-US" sz="4800" dirty="0" smtClean="0">
                <a:solidFill>
                  <a:schemeClr val="tx1"/>
                </a:solidFill>
                <a:latin typeface="+mn-lt"/>
                <a:ea typeface="+mn-ea"/>
                <a:cs typeface="+mn-cs"/>
              </a:rPr>
            </a:br>
            <a:r>
              <a:rPr lang="en-US" sz="4800" dirty="0" smtClean="0">
                <a:solidFill>
                  <a:schemeClr val="tx1"/>
                </a:solidFill>
                <a:latin typeface="+mn-lt"/>
                <a:ea typeface="+mn-ea"/>
                <a:cs typeface="+mn-cs"/>
              </a:rPr>
              <a:t>Plan</a:t>
            </a:r>
            <a:endParaRPr lang="en-US" sz="4800" dirty="0">
              <a:solidFill>
                <a:schemeClr val="tx1"/>
              </a:solidFill>
              <a:latin typeface="+mn-lt"/>
              <a:ea typeface="+mn-ea"/>
              <a:cs typeface="+mn-cs"/>
            </a:endParaRPr>
          </a:p>
        </p:txBody>
      </p:sp>
      <p:sp>
        <p:nvSpPr>
          <p:cNvPr id="3" name="Content Placeholder 2"/>
          <p:cNvSpPr>
            <a:spLocks noGrp="1"/>
          </p:cNvSpPr>
          <p:nvPr>
            <p:ph idx="1"/>
          </p:nvPr>
        </p:nvSpPr>
        <p:spPr>
          <a:xfrm>
            <a:off x="1141413" y="1601788"/>
            <a:ext cx="7772400" cy="4114800"/>
          </a:xfrm>
        </p:spPr>
        <p:txBody>
          <a:bodyPr/>
          <a:lstStyle/>
          <a:p>
            <a:pPr marL="0" indent="0">
              <a:buNone/>
            </a:pPr>
            <a:endParaRPr lang="en-US" dirty="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81524" y="-112427"/>
            <a:ext cx="6248400" cy="708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46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2085975" cy="838200"/>
          </a:xfrm>
        </p:spPr>
        <p:txBody>
          <a:bodyPr/>
          <a:lstStyle/>
          <a:p>
            <a:pPr algn="l"/>
            <a:r>
              <a:rPr lang="en-US" sz="4800" dirty="0" smtClean="0">
                <a:solidFill>
                  <a:schemeClr val="tx1"/>
                </a:solidFill>
                <a:latin typeface="+mn-lt"/>
                <a:ea typeface="+mn-ea"/>
                <a:cs typeface="+mn-cs"/>
              </a:rPr>
              <a:t>Site </a:t>
            </a:r>
            <a:br>
              <a:rPr lang="en-US" sz="4800" dirty="0" smtClean="0">
                <a:solidFill>
                  <a:schemeClr val="tx1"/>
                </a:solidFill>
                <a:latin typeface="+mn-lt"/>
                <a:ea typeface="+mn-ea"/>
                <a:cs typeface="+mn-cs"/>
              </a:rPr>
            </a:br>
            <a:r>
              <a:rPr lang="en-US" sz="4800" dirty="0" smtClean="0">
                <a:solidFill>
                  <a:schemeClr val="tx1"/>
                </a:solidFill>
                <a:latin typeface="+mn-lt"/>
                <a:ea typeface="+mn-ea"/>
                <a:cs typeface="+mn-cs"/>
              </a:rPr>
              <a:t>Plan</a:t>
            </a:r>
            <a:br>
              <a:rPr lang="en-US" sz="4800" dirty="0" smtClean="0">
                <a:solidFill>
                  <a:schemeClr val="tx1"/>
                </a:solidFill>
                <a:latin typeface="+mn-lt"/>
                <a:ea typeface="+mn-ea"/>
                <a:cs typeface="+mn-cs"/>
              </a:rPr>
            </a:br>
            <a:r>
              <a:rPr lang="en-US" sz="4800" dirty="0" smtClean="0">
                <a:solidFill>
                  <a:schemeClr val="tx1"/>
                </a:solidFill>
                <a:latin typeface="+mn-lt"/>
                <a:ea typeface="+mn-ea"/>
                <a:cs typeface="+mn-cs"/>
              </a:rPr>
              <a:t>Detail</a:t>
            </a:r>
            <a:endParaRPr lang="en-US" sz="4800" dirty="0">
              <a:solidFill>
                <a:schemeClr val="tx1"/>
              </a:solidFill>
              <a:latin typeface="+mn-lt"/>
              <a:ea typeface="+mn-ea"/>
              <a:cs typeface="+mn-cs"/>
            </a:endParaRPr>
          </a:p>
        </p:txBody>
      </p:sp>
      <p:sp>
        <p:nvSpPr>
          <p:cNvPr id="3" name="Content Placeholder 2"/>
          <p:cNvSpPr>
            <a:spLocks noGrp="1"/>
          </p:cNvSpPr>
          <p:nvPr>
            <p:ph idx="1"/>
          </p:nvPr>
        </p:nvSpPr>
        <p:spPr>
          <a:xfrm>
            <a:off x="1141413" y="1601788"/>
            <a:ext cx="7772400" cy="4114800"/>
          </a:xfrm>
        </p:spPr>
        <p:txBody>
          <a:bodyPr/>
          <a:lstStyle/>
          <a:p>
            <a:pPr marL="0" indent="0">
              <a:buNone/>
            </a:pPr>
            <a:endParaRPr lang="en-US" dirty="0"/>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76200"/>
            <a:ext cx="5333852" cy="660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10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792162"/>
          </a:xfrm>
        </p:spPr>
        <p:txBody>
          <a:bodyPr/>
          <a:lstStyle/>
          <a:p>
            <a:r>
              <a:rPr lang="en-US" dirty="0" smtClean="0">
                <a:solidFill>
                  <a:schemeClr val="bg1"/>
                </a:solidFill>
                <a:latin typeface="+mn-lt"/>
                <a:ea typeface="+mn-ea"/>
                <a:cs typeface="+mn-cs"/>
              </a:rPr>
              <a:t>Current Photo of Subject Site</a:t>
            </a:r>
            <a:endParaRPr lang="en-US" dirty="0">
              <a:solidFill>
                <a:schemeClr val="bg1"/>
              </a:solidFill>
              <a:latin typeface="+mn-lt"/>
              <a:ea typeface="+mn-ea"/>
              <a:cs typeface="+mn-cs"/>
            </a:endParaRPr>
          </a:p>
        </p:txBody>
      </p:sp>
      <p:pic>
        <p:nvPicPr>
          <p:cNvPr id="5122" name="Picture 2" descr="H:\My Documents\2017 Cases\May_4_17_site_inspections\20170504_101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43000"/>
            <a:ext cx="72136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792162"/>
          </a:xfrm>
        </p:spPr>
        <p:txBody>
          <a:bodyPr/>
          <a:lstStyle/>
          <a:p>
            <a:r>
              <a:rPr lang="en-US" dirty="0" smtClean="0">
                <a:solidFill>
                  <a:schemeClr val="bg1"/>
                </a:solidFill>
                <a:latin typeface="+mn-lt"/>
                <a:ea typeface="+mn-ea"/>
                <a:cs typeface="+mn-cs"/>
              </a:rPr>
              <a:t>Current Photo of Subject Site</a:t>
            </a:r>
            <a:endParaRPr lang="en-US" dirty="0">
              <a:solidFill>
                <a:schemeClr val="bg1"/>
              </a:solidFill>
              <a:latin typeface="+mn-lt"/>
              <a:ea typeface="+mn-ea"/>
              <a:cs typeface="+mn-cs"/>
            </a:endParaRPr>
          </a:p>
        </p:txBody>
      </p:sp>
      <p:pic>
        <p:nvPicPr>
          <p:cNvPr id="6146" name="Picture 2" descr="H:\My Documents\2017 Cases\May_4_17_site_inspections\20170504_1015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0668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0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smtClean="0">
                <a:solidFill>
                  <a:schemeClr val="bg1"/>
                </a:solidFill>
                <a:latin typeface="+mn-lt"/>
                <a:ea typeface="+mn-ea"/>
                <a:cs typeface="+mn-cs"/>
              </a:rPr>
              <a:t>Background</a:t>
            </a:r>
            <a:endParaRPr lang="en-US" sz="4800" dirty="0">
              <a:solidFill>
                <a:schemeClr val="bg1"/>
              </a:solidFill>
              <a:latin typeface="+mn-lt"/>
              <a:ea typeface="+mn-ea"/>
              <a:cs typeface="+mn-cs"/>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914400"/>
            <a:ext cx="8640763"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8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smtClean="0">
                <a:solidFill>
                  <a:schemeClr val="bg1"/>
                </a:solidFill>
                <a:latin typeface="+mn-lt"/>
                <a:ea typeface="+mn-ea"/>
                <a:cs typeface="+mn-cs"/>
              </a:rPr>
              <a:t>Background</a:t>
            </a:r>
            <a:endParaRPr lang="en-US" sz="4800" dirty="0">
              <a:solidFill>
                <a:schemeClr val="bg1"/>
              </a:solidFill>
              <a:latin typeface="+mn-lt"/>
              <a:ea typeface="+mn-ea"/>
              <a:cs typeface="+mn-cs"/>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2" y="990600"/>
            <a:ext cx="8726487"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9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schemas.openxmlformats.org/package/2006/metadata/core-properties"/>
    <ds:schemaRef ds:uri="http://purl.org/dc/elements/1.1/"/>
    <ds:schemaRef ds:uri="http://schemas.microsoft.com/sharepoint/v3/fields"/>
    <ds:schemaRef ds:uri="CEA9126C-A9B1-4F4A-855C-DD0F845697D2"/>
    <ds:schemaRef ds:uri="http://schemas.microsoft.com/office/2006/documentManagement/types"/>
    <ds:schemaRef ds:uri="http://schemas.microsoft.com/office/infopath/2007/PartnerControls"/>
    <ds:schemaRef ds:uri="http://purl.org/dc/dcmitype/"/>
    <ds:schemaRef ds:uri="http://www.w3.org/XML/1998/namespace"/>
    <ds:schemaRef ds:uri="http://schemas.microsoft.com/sharepoint/v3"/>
    <ds:schemaRef ds:uri="a94d8b85-37e1-4d17-8d55-8b7d207932bb"/>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1062</TotalTime>
  <Words>787</Words>
  <Application>Microsoft Office PowerPoint</Application>
  <PresentationFormat>On-screen Show (4:3)</PresentationFormat>
  <Paragraphs>61</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PowerPoint_Template_2015</vt:lpstr>
      <vt:lpstr>PowerPoint Presentation</vt:lpstr>
      <vt:lpstr>Case Description</vt:lpstr>
      <vt:lpstr>Vicinity  Map</vt:lpstr>
      <vt:lpstr>Site  Plan</vt:lpstr>
      <vt:lpstr>Site  Plan Detail</vt:lpstr>
      <vt:lpstr>Current Photo of Subject Site</vt:lpstr>
      <vt:lpstr>Current Photo of Subject Site</vt:lpstr>
      <vt:lpstr>Background</vt:lpstr>
      <vt:lpstr>Background</vt:lpstr>
      <vt:lpstr>Background</vt:lpstr>
      <vt:lpstr>Background</vt:lpstr>
      <vt:lpstr>Analysis</vt:lpstr>
      <vt:lpstr>Analysis</vt:lpstr>
      <vt:lpstr>Analysis</vt:lpstr>
      <vt:lpstr>Analysis</vt:lpstr>
      <vt:lpstr>Variance</vt:lpstr>
      <vt:lpstr>PowerPoint Presentation</vt:lpstr>
      <vt:lpstr>Conditions of Approval</vt:lpstr>
      <vt:lpstr>PowerPoint Presentation</vt:lpstr>
      <vt:lpstr>Variance Findings (continued)</vt:lpstr>
      <vt:lpstr>Variance Findings (continued)</vt:lpstr>
      <vt:lpstr>Variance Findings (continued)</vt:lpstr>
      <vt:lpstr>Variance Findings (continued)</vt:lpstr>
      <vt:lpstr>Recommendation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Pelham, Roger</cp:lastModifiedBy>
  <cp:revision>37</cp:revision>
  <cp:lastPrinted>2014-10-07T22:54:33Z</cp:lastPrinted>
  <dcterms:created xsi:type="dcterms:W3CDTF">2015-09-25T21:46:02Z</dcterms:created>
  <dcterms:modified xsi:type="dcterms:W3CDTF">2017-05-17T18:33:38Z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